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0" r:id="rId3"/>
    <p:sldId id="256" r:id="rId4"/>
    <p:sldId id="257" r:id="rId5"/>
    <p:sldId id="258" r:id="rId6"/>
    <p:sldId id="271" r:id="rId7"/>
    <p:sldId id="272" r:id="rId8"/>
    <p:sldId id="273" r:id="rId9"/>
    <p:sldId id="274" r:id="rId10"/>
    <p:sldId id="275" r:id="rId11"/>
    <p:sldId id="286" r:id="rId12"/>
    <p:sldId id="276" r:id="rId13"/>
    <p:sldId id="259" r:id="rId14"/>
    <p:sldId id="260" r:id="rId15"/>
    <p:sldId id="261" r:id="rId16"/>
    <p:sldId id="262" r:id="rId17"/>
    <p:sldId id="263" r:id="rId18"/>
    <p:sldId id="287" r:id="rId19"/>
    <p:sldId id="265" r:id="rId20"/>
    <p:sldId id="266" r:id="rId21"/>
    <p:sldId id="267" r:id="rId22"/>
    <p:sldId id="268" r:id="rId23"/>
    <p:sldId id="269"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1FB567-2BF7-4BC3-9BFA-EFFD0D6F20E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B567-2BF7-4BC3-9BFA-EFFD0D6F20E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B567-2BF7-4BC3-9BFA-EFFD0D6F20E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FB567-2BF7-4BC3-9BFA-EFFD0D6F20E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FB567-2BF7-4BC3-9BFA-EFFD0D6F20EF}" type="datetimeFigureOut">
              <a:rPr lang="en-US" smtClean="0"/>
              <a:pPr/>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1FB567-2BF7-4BC3-9BFA-EFFD0D6F20E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1FB567-2BF7-4BC3-9BFA-EFFD0D6F20EF}" type="datetimeFigureOut">
              <a:rPr lang="en-US" smtClean="0"/>
              <a:pPr/>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1FB567-2BF7-4BC3-9BFA-EFFD0D6F20EF}" type="datetimeFigureOut">
              <a:rPr lang="en-US" smtClean="0"/>
              <a:pPr/>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FB567-2BF7-4BC3-9BFA-EFFD0D6F20EF}" type="datetimeFigureOut">
              <a:rPr lang="en-US" smtClean="0"/>
              <a:pPr/>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FB567-2BF7-4BC3-9BFA-EFFD0D6F20E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FB567-2BF7-4BC3-9BFA-EFFD0D6F20EF}" type="datetimeFigureOut">
              <a:rPr lang="en-US" smtClean="0"/>
              <a:pPr/>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A59C8-5A71-419A-AFA2-9963A6F83D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FB567-2BF7-4BC3-9BFA-EFFD0D6F20EF}" type="datetimeFigureOut">
              <a:rPr lang="en-US" smtClean="0"/>
              <a:pPr/>
              <a:t>9/16/2015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A59C8-5A71-419A-AFA2-9963A6F83D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Web Design &amp; Publishing</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Biblical relationships</a:t>
            </a:r>
          </a:p>
          <a:p>
            <a:r>
              <a:rPr lang="en-US" dirty="0" err="1" smtClean="0"/>
              <a:t>Exo</a:t>
            </a:r>
            <a:r>
              <a:rPr lang="en-US" dirty="0" smtClean="0"/>
              <a:t>. 20:1-17</a:t>
            </a:r>
          </a:p>
          <a:p>
            <a:r>
              <a:rPr lang="en-US" dirty="0" err="1" smtClean="0"/>
              <a:t>Lk</a:t>
            </a:r>
            <a:r>
              <a:rPr lang="en-US" dirty="0" smtClean="0"/>
              <a:t>. 4:17</a:t>
            </a:r>
          </a:p>
          <a:p>
            <a:r>
              <a:rPr lang="en-US" dirty="0" smtClean="0"/>
              <a:t>https://sites.google.com/a/babcock.edu.ng/maitanmi-lecture-site/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4625"/>
            <a:ext cx="7772400" cy="1470025"/>
          </a:xfrm>
        </p:spPr>
        <p:txBody>
          <a:bodyPr/>
          <a:lstStyle/>
          <a:p>
            <a:r>
              <a:rPr lang="en-US" dirty="0" smtClean="0">
                <a:effectLst>
                  <a:outerShdw blurRad="38100" dist="38100" dir="2700000" algn="tl">
                    <a:srgbClr val="000000">
                      <a:alpha val="43137"/>
                    </a:srgbClr>
                  </a:outerShdw>
                </a:effectLst>
              </a:rPr>
              <a:t>Characteristics of the web</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609600"/>
            <a:ext cx="8686800" cy="5867400"/>
          </a:xfrm>
        </p:spPr>
        <p:txBody>
          <a:bodyPr>
            <a:noAutofit/>
          </a:bodyPr>
          <a:lstStyle/>
          <a:p>
            <a:pPr lvl="0" algn="just"/>
            <a:r>
              <a:rPr lang="en-US" sz="2800" b="1" dirty="0" smtClean="0">
                <a:solidFill>
                  <a:schemeClr val="tx1"/>
                </a:solidFill>
                <a:effectLst>
                  <a:outerShdw blurRad="38100" dist="38100" dir="2700000" algn="tl">
                    <a:srgbClr val="000000">
                      <a:alpha val="43137"/>
                    </a:srgbClr>
                  </a:outerShdw>
                </a:effectLst>
              </a:rPr>
              <a:t>The web is distributive</a:t>
            </a:r>
          </a:p>
          <a:p>
            <a:pPr algn="just"/>
            <a:r>
              <a:rPr lang="en-US" sz="2800" dirty="0" smtClean="0">
                <a:solidFill>
                  <a:schemeClr val="tx1"/>
                </a:solidFill>
              </a:rPr>
              <a:t>The Web is successful in providing so much information because that information is distributed globally across thousands of Web sites, each of which contributes the space for the information it publishes. These sites reside on one or more computers, referred to as Web servers. </a:t>
            </a:r>
          </a:p>
          <a:p>
            <a:pPr algn="just"/>
            <a:r>
              <a:rPr lang="en-US" sz="2800" dirty="0" smtClean="0">
                <a:solidFill>
                  <a:schemeClr val="tx1"/>
                </a:solidFill>
              </a:rPr>
              <a:t> </a:t>
            </a:r>
            <a:r>
              <a:rPr lang="en-US" sz="2800" b="1" dirty="0" smtClean="0">
                <a:solidFill>
                  <a:schemeClr val="tx1"/>
                </a:solidFill>
                <a:effectLst>
                  <a:outerShdw blurRad="38100" dist="38100" dir="2700000" algn="tl">
                    <a:srgbClr val="000000">
                      <a:alpha val="43137"/>
                    </a:srgbClr>
                  </a:outerShdw>
                </a:effectLst>
              </a:rPr>
              <a:t>The Web Is Interactive</a:t>
            </a:r>
          </a:p>
          <a:p>
            <a:pPr lvl="0" algn="just"/>
            <a:r>
              <a:rPr lang="en-US" sz="2800" dirty="0" smtClean="0">
                <a:solidFill>
                  <a:schemeClr val="tx1"/>
                </a:solidFill>
              </a:rPr>
              <a:t>Interactivity is the capability to “talk back” to the Web server. More traditional media, such as television, is not interactive at in the slightest; all you do is sit and watch as shows are played at you. The Web is inherently interactive; the act of selecting a link and jumping to another Web page to go somewhere else on the Web is a form of interactivity.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Characteristics Cont’d</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lgn="just">
              <a:buNone/>
            </a:pPr>
            <a:r>
              <a:rPr lang="en-US" b="1" dirty="0" smtClean="0"/>
              <a:t>The Web Is Dynamic</a:t>
            </a:r>
            <a:endParaRPr lang="en-US" dirty="0" smtClean="0"/>
          </a:p>
          <a:p>
            <a:pPr algn="just"/>
            <a:r>
              <a:rPr lang="en-US" dirty="0" smtClean="0"/>
              <a:t>If you want a permanent copy of some information that is stored on the Web, you have to save it locally because the publisher (or anyone else with appropriate access to that server) can go back and change any of that information whenever he/she wants.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763000" cy="6553200"/>
          </a:xfrm>
        </p:spPr>
        <p:txBody>
          <a:bodyPr>
            <a:normAutofit/>
          </a:bodyPr>
          <a:lstStyle/>
          <a:p>
            <a:pPr algn="just"/>
            <a:r>
              <a:rPr lang="en-US" b="1" dirty="0" smtClean="0">
                <a:solidFill>
                  <a:schemeClr val="tx1"/>
                </a:solidFill>
                <a:effectLst>
                  <a:outerShdw blurRad="38100" dist="38100" dir="2700000" algn="tl">
                    <a:srgbClr val="000000">
                      <a:alpha val="43137"/>
                    </a:srgbClr>
                  </a:outerShdw>
                </a:effectLst>
              </a:rPr>
              <a:t>Web Browser</a:t>
            </a:r>
          </a:p>
          <a:p>
            <a:pPr algn="just"/>
            <a:r>
              <a:rPr lang="en-US" dirty="0" smtClean="0">
                <a:solidFill>
                  <a:schemeClr val="tx1"/>
                </a:solidFill>
              </a:rPr>
              <a:t>A Web browser  is the program you use to view pages and navigate the World Wide Web. Web browsers sometimes are called Web clients or other fancy names (Internet navigation tools), but Web browser is the most common term.</a:t>
            </a:r>
          </a:p>
          <a:p>
            <a:pPr algn="just"/>
            <a:r>
              <a:rPr lang="en-US" dirty="0" smtClean="0">
                <a:solidFill>
                  <a:schemeClr val="tx1"/>
                </a:solidFill>
              </a:rPr>
              <a:t>A wide array of Web browsers is available for just about every platform you can imagine. Most browsers are </a:t>
            </a:r>
            <a:r>
              <a:rPr lang="en-US" b="1" dirty="0" smtClean="0">
                <a:solidFill>
                  <a:schemeClr val="tx1"/>
                </a:solidFill>
              </a:rPr>
              <a:t>freeware or shareware</a:t>
            </a:r>
            <a:r>
              <a:rPr lang="en-US" dirty="0" smtClean="0">
                <a:solidFill>
                  <a:schemeClr val="tx1"/>
                </a:solidFill>
              </a:rPr>
              <a:t> (try before you buy) or have a lenient licensing policy.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470025"/>
          </a:xfrm>
        </p:spPr>
        <p:txBody>
          <a:bodyPr/>
          <a:lstStyle/>
          <a:p>
            <a:r>
              <a:rPr lang="en-US" b="1" dirty="0" smtClean="0">
                <a:effectLst>
                  <a:outerShdw blurRad="38100" dist="38100" dir="2700000" algn="tl">
                    <a:srgbClr val="000000">
                      <a:alpha val="43137"/>
                    </a:srgbClr>
                  </a:outerShdw>
                </a:effectLst>
              </a:rPr>
              <a:t>Functions of the web browser</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838200"/>
            <a:ext cx="8534400" cy="5867400"/>
          </a:xfrm>
        </p:spPr>
        <p:txBody>
          <a:bodyPr>
            <a:normAutofit fontScale="85000" lnSpcReduction="10000"/>
          </a:bodyPr>
          <a:lstStyle/>
          <a:p>
            <a:pPr algn="just"/>
            <a:r>
              <a:rPr lang="en-US" dirty="0" smtClean="0">
                <a:solidFill>
                  <a:schemeClr val="tx1"/>
                </a:solidFill>
              </a:rPr>
              <a:t>Any Web browser’s job is two folds. For hypertext Web documents, the browser must be able to communicate with the Web server. The browser deals with retrieving and displaying Web documents. Each Web page is a file written in a language called the Hypertext Markup Language (HTML) that includes the text of the page, its structure, and links to other documents, images, or other media. </a:t>
            </a:r>
          </a:p>
          <a:p>
            <a:pPr algn="just"/>
            <a:r>
              <a:rPr lang="en-US" dirty="0" smtClean="0">
                <a:solidFill>
                  <a:schemeClr val="tx1"/>
                </a:solidFill>
              </a:rPr>
              <a:t>The browser takes the information it gets from the Web server and formats and displays it for your system. Different browsers might format and display the same file in diverse ways, depending on the capabilities of that system and how the browser is configured. Retrieving documents from the Web and formatting them for your system are the two tasks that make up the core of a browser’s functionality.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b="1" dirty="0" smtClean="0">
                <a:effectLst>
                  <a:outerShdw blurRad="38100" dist="38100" dir="2700000" algn="tl">
                    <a:srgbClr val="000000">
                      <a:alpha val="43137"/>
                    </a:srgbClr>
                  </a:outerShdw>
                </a:effectLst>
              </a:rPr>
              <a:t>Other Definitions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762000"/>
            <a:ext cx="8534400" cy="6096000"/>
          </a:xfrm>
        </p:spPr>
        <p:txBody>
          <a:bodyPr>
            <a:normAutofit fontScale="92500" lnSpcReduction="20000"/>
          </a:bodyPr>
          <a:lstStyle/>
          <a:p>
            <a:pPr algn="just"/>
            <a:r>
              <a:rPr lang="en-US" dirty="0" smtClean="0">
                <a:solidFill>
                  <a:schemeClr val="tx1"/>
                </a:solidFill>
              </a:rPr>
              <a:t>1. </a:t>
            </a:r>
            <a:r>
              <a:rPr lang="en-US" b="1" dirty="0" smtClean="0">
                <a:solidFill>
                  <a:schemeClr val="tx1"/>
                </a:solidFill>
              </a:rPr>
              <a:t>Web site</a:t>
            </a:r>
            <a:r>
              <a:rPr lang="en-US" dirty="0" smtClean="0">
                <a:solidFill>
                  <a:schemeClr val="tx1"/>
                </a:solidFill>
              </a:rPr>
              <a:t>: A collection of one or more Web pages linked together in a meaningful way that, as a whole, describes a body of information or creates an overall effect as shown in </a:t>
            </a:r>
            <a:r>
              <a:rPr lang="en-US" dirty="0" smtClean="0">
                <a:solidFill>
                  <a:schemeClr val="tx1"/>
                </a:solidFill>
                <a:hlinkClick r:id="rId2" action="ppaction://hlinksldjump"/>
              </a:rPr>
              <a:t>Figure 1.1</a:t>
            </a:r>
            <a:r>
              <a:rPr lang="en-US" dirty="0" smtClean="0">
                <a:solidFill>
                  <a:schemeClr val="tx1"/>
                </a:solidFill>
              </a:rPr>
              <a:t>     Each Web site is stored on a Web server.</a:t>
            </a:r>
          </a:p>
          <a:p>
            <a:pPr algn="just"/>
            <a:r>
              <a:rPr lang="en-US" dirty="0" smtClean="0">
                <a:solidFill>
                  <a:schemeClr val="tx1"/>
                </a:solidFill>
              </a:rPr>
              <a:t>2. </a:t>
            </a:r>
            <a:r>
              <a:rPr lang="en-US" b="1" dirty="0" smtClean="0">
                <a:solidFill>
                  <a:schemeClr val="tx1"/>
                </a:solidFill>
              </a:rPr>
              <a:t>Web server</a:t>
            </a:r>
            <a:r>
              <a:rPr lang="en-US" dirty="0" smtClean="0">
                <a:solidFill>
                  <a:schemeClr val="tx1"/>
                </a:solidFill>
              </a:rPr>
              <a:t>: A computer on the Internet or an intranet that delivers Web pages and other files in response to browser requests.</a:t>
            </a:r>
          </a:p>
          <a:p>
            <a:pPr algn="just"/>
            <a:r>
              <a:rPr lang="en-US" dirty="0" smtClean="0">
                <a:solidFill>
                  <a:schemeClr val="tx1"/>
                </a:solidFill>
              </a:rPr>
              <a:t>3.</a:t>
            </a:r>
            <a:r>
              <a:rPr lang="en-US" b="1" dirty="0" smtClean="0">
                <a:solidFill>
                  <a:schemeClr val="tx1"/>
                </a:solidFill>
              </a:rPr>
              <a:t>Web page: </a:t>
            </a:r>
            <a:r>
              <a:rPr lang="en-US" dirty="0" smtClean="0">
                <a:solidFill>
                  <a:schemeClr val="tx1"/>
                </a:solidFill>
              </a:rPr>
              <a:t>A single document on a Web site, usually consisting of an HTML document and any items that are displayed within that document, such as inline images.</a:t>
            </a:r>
          </a:p>
          <a:p>
            <a:pPr algn="just"/>
            <a:r>
              <a:rPr lang="en-US" dirty="0" smtClean="0">
                <a:solidFill>
                  <a:schemeClr val="tx1"/>
                </a:solidFill>
              </a:rPr>
              <a:t>3. </a:t>
            </a:r>
            <a:r>
              <a:rPr lang="en-US" b="1" dirty="0" smtClean="0">
                <a:solidFill>
                  <a:schemeClr val="tx1"/>
                </a:solidFill>
              </a:rPr>
              <a:t>Home page: </a:t>
            </a:r>
            <a:r>
              <a:rPr lang="en-US" dirty="0" smtClean="0">
                <a:solidFill>
                  <a:schemeClr val="tx1"/>
                </a:solidFill>
              </a:rPr>
              <a:t>The entry page for a Web site, which can link to additional pages on the same Web site or pages on other sites.</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334000"/>
            <a:ext cx="6400800" cy="1143000"/>
          </a:xfrm>
        </p:spPr>
        <p:txBody>
          <a:bodyPr/>
          <a:lstStyle/>
          <a:p>
            <a:r>
              <a:rPr lang="en-US" dirty="0" smtClean="0">
                <a:solidFill>
                  <a:schemeClr val="tx1"/>
                </a:solidFill>
                <a:hlinkClick r:id="rId2" action="ppaction://hlinksldjump"/>
              </a:rPr>
              <a:t>Figure 1.1</a:t>
            </a:r>
            <a:endParaRPr lang="en-US" dirty="0">
              <a:solidFill>
                <a:schemeClr val="tx1"/>
              </a:solidFill>
            </a:endParaRPr>
          </a:p>
        </p:txBody>
      </p:sp>
      <p:pic>
        <p:nvPicPr>
          <p:cNvPr id="5" name="Picture 4"/>
          <p:cNvPicPr/>
          <p:nvPr/>
        </p:nvPicPr>
        <p:blipFill>
          <a:blip r:embed="rId3" cstate="print"/>
          <a:srcRect/>
          <a:stretch>
            <a:fillRect/>
          </a:stretch>
        </p:blipFill>
        <p:spPr bwMode="auto">
          <a:xfrm>
            <a:off x="533400" y="304800"/>
            <a:ext cx="8077200" cy="4800600"/>
          </a:xfrm>
          <a:prstGeom prst="rect">
            <a:avLst/>
          </a:prstGeom>
          <a:noFill/>
          <a:ln w="9525">
            <a:noFill/>
            <a:miter lim="800000"/>
            <a:headEnd/>
            <a:tailEnd/>
          </a:ln>
        </p:spPr>
      </p:pic>
      <p:grpSp>
        <p:nvGrpSpPr>
          <p:cNvPr id="1026" name="Group 2"/>
          <p:cNvGrpSpPr>
            <a:grpSpLocks/>
          </p:cNvGrpSpPr>
          <p:nvPr/>
        </p:nvGrpSpPr>
        <p:grpSpPr bwMode="auto">
          <a:xfrm>
            <a:off x="4267200" y="685800"/>
            <a:ext cx="4552950" cy="457200"/>
            <a:chOff x="4725" y="1473"/>
            <a:chExt cx="7170" cy="720"/>
          </a:xfrm>
        </p:grpSpPr>
        <p:cxnSp>
          <p:nvCxnSpPr>
            <p:cNvPr id="1027" name="AutoShape 3"/>
            <p:cNvCxnSpPr>
              <a:cxnSpLocks noChangeShapeType="1"/>
            </p:cNvCxnSpPr>
            <p:nvPr/>
          </p:nvCxnSpPr>
          <p:spPr bwMode="auto">
            <a:xfrm>
              <a:off x="4725" y="1805"/>
              <a:ext cx="3900" cy="15"/>
            </a:xfrm>
            <a:prstGeom prst="straightConnector1">
              <a:avLst/>
            </a:prstGeom>
            <a:noFill/>
            <a:ln w="9525">
              <a:solidFill>
                <a:srgbClr val="000000"/>
              </a:solidFill>
              <a:round/>
              <a:headEnd/>
              <a:tailEnd type="triangle" w="med" len="med"/>
            </a:ln>
          </p:spPr>
        </p:cxnSp>
        <p:sp>
          <p:nvSpPr>
            <p:cNvPr id="1028" name="Text Box 4"/>
            <p:cNvSpPr txBox="1">
              <a:spLocks noChangeArrowheads="1"/>
            </p:cNvSpPr>
            <p:nvPr/>
          </p:nvSpPr>
          <p:spPr bwMode="auto">
            <a:xfrm>
              <a:off x="8625" y="1473"/>
              <a:ext cx="327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Home page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470025"/>
          </a:xfrm>
        </p:spPr>
        <p:txBody>
          <a:bodyPr/>
          <a:lstStyle/>
          <a:p>
            <a:r>
              <a:rPr lang="en-US" b="1" dirty="0" smtClean="0">
                <a:effectLst>
                  <a:outerShdw blurRad="38100" dist="38100" dir="2700000" algn="tl">
                    <a:srgbClr val="000000">
                      <a:alpha val="43137"/>
                    </a:srgbClr>
                  </a:outerShdw>
                </a:effectLst>
              </a:rPr>
              <a:t>Content to display on the web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609600"/>
            <a:ext cx="8763000" cy="6248400"/>
          </a:xfrm>
        </p:spPr>
        <p:txBody>
          <a:bodyPr>
            <a:normAutofit fontScale="77500" lnSpcReduction="20000"/>
          </a:bodyPr>
          <a:lstStyle/>
          <a:p>
            <a:pPr algn="just"/>
            <a:r>
              <a:rPr lang="en-US" dirty="0" smtClean="0">
                <a:solidFill>
                  <a:schemeClr val="tx1"/>
                </a:solidFill>
              </a:rPr>
              <a:t>What you want to put on the Web is what I will refer to throughout this lecture as your content. Content is a general term that can refer to text, graphics, media, interactive forms, and so on. What sort of content can you put on the Web? Just about anything you want to. Here are some of the types of content that are popular on the Web right now:</a:t>
            </a:r>
          </a:p>
          <a:p>
            <a:pPr algn="just"/>
            <a:r>
              <a:rPr lang="en-US" dirty="0" smtClean="0">
                <a:solidFill>
                  <a:schemeClr val="tx1"/>
                </a:solidFill>
              </a:rPr>
              <a:t>• Stuff for work</a:t>
            </a:r>
          </a:p>
          <a:p>
            <a:pPr algn="just"/>
            <a:r>
              <a:rPr lang="en-US" dirty="0" smtClean="0">
                <a:solidFill>
                  <a:schemeClr val="tx1"/>
                </a:solidFill>
              </a:rPr>
              <a:t>• Personal information</a:t>
            </a:r>
          </a:p>
          <a:p>
            <a:pPr algn="just"/>
            <a:r>
              <a:rPr lang="en-US" dirty="0" smtClean="0">
                <a:solidFill>
                  <a:schemeClr val="tx1"/>
                </a:solidFill>
              </a:rPr>
              <a:t>• Hobbies or special interests</a:t>
            </a:r>
          </a:p>
          <a:p>
            <a:pPr algn="just"/>
            <a:r>
              <a:rPr lang="en-US" dirty="0" smtClean="0">
                <a:solidFill>
                  <a:schemeClr val="tx1"/>
                </a:solidFill>
              </a:rPr>
              <a:t>• Publications</a:t>
            </a:r>
          </a:p>
          <a:p>
            <a:pPr algn="just"/>
            <a:r>
              <a:rPr lang="en-US" dirty="0" smtClean="0">
                <a:solidFill>
                  <a:schemeClr val="tx1"/>
                </a:solidFill>
              </a:rPr>
              <a:t>• Company profiles</a:t>
            </a:r>
          </a:p>
          <a:p>
            <a:pPr algn="just"/>
            <a:r>
              <a:rPr lang="en-US" dirty="0" smtClean="0">
                <a:solidFill>
                  <a:schemeClr val="tx1"/>
                </a:solidFill>
              </a:rPr>
              <a:t>• Online documentation</a:t>
            </a:r>
          </a:p>
          <a:p>
            <a:pPr algn="just"/>
            <a:r>
              <a:rPr lang="en-US" dirty="0" smtClean="0">
                <a:solidFill>
                  <a:schemeClr val="tx1"/>
                </a:solidFill>
              </a:rPr>
              <a:t>• Shopping catalogs</a:t>
            </a:r>
          </a:p>
          <a:p>
            <a:pPr algn="just"/>
            <a:r>
              <a:rPr lang="en-US" dirty="0" smtClean="0">
                <a:solidFill>
                  <a:schemeClr val="tx1"/>
                </a:solidFill>
              </a:rPr>
              <a:t>• Online stores</a:t>
            </a:r>
          </a:p>
          <a:p>
            <a:pPr algn="just"/>
            <a:r>
              <a:rPr lang="en-US" dirty="0" smtClean="0">
                <a:solidFill>
                  <a:schemeClr val="tx1"/>
                </a:solidFill>
              </a:rPr>
              <a:t>• Polling and opinion gathering</a:t>
            </a:r>
          </a:p>
          <a:p>
            <a:pPr algn="just"/>
            <a:r>
              <a:rPr lang="en-US" dirty="0" smtClean="0">
                <a:solidFill>
                  <a:schemeClr val="tx1"/>
                </a:solidFill>
              </a:rPr>
              <a:t>• Online education</a:t>
            </a:r>
          </a:p>
          <a:p>
            <a:pPr algn="just"/>
            <a:r>
              <a:rPr lang="en-US" dirty="0" smtClean="0">
                <a:solidFill>
                  <a:schemeClr val="tx1"/>
                </a:solidFill>
              </a:rPr>
              <a:t>• Anything else that comes to your mind</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400800"/>
          </a:xfrm>
        </p:spPr>
        <p:txBody>
          <a:bodyPr>
            <a:normAutofit fontScale="77500" lnSpcReduction="20000"/>
          </a:bodyPr>
          <a:lstStyle/>
          <a:p>
            <a:r>
              <a:rPr lang="en-US" sz="4600" b="1" dirty="0" smtClean="0">
                <a:solidFill>
                  <a:schemeClr val="tx1"/>
                </a:solidFill>
              </a:rPr>
              <a:t>Organize your content into the main topics</a:t>
            </a:r>
            <a:endParaRPr lang="en-US" sz="4600" dirty="0" smtClean="0">
              <a:solidFill>
                <a:schemeClr val="tx1"/>
              </a:solidFill>
            </a:endParaRPr>
          </a:p>
          <a:p>
            <a:pPr algn="l"/>
            <a:r>
              <a:rPr lang="en-US" dirty="0" smtClean="0">
                <a:solidFill>
                  <a:schemeClr val="tx1"/>
                </a:solidFill>
              </a:rPr>
              <a:t>Break Up Your Content into Main Topics With your goals in mind, try to organize your content into main topics or sections, chunking related information together under a single topic. Sometimes the goals you came up with in the preceding section and your list of topics will be closely related. For example, if you’re putting together a Web page for car maintenance, the goal of being able to maintain the functionality of a vehicle fits nicely under a topic called, “Vehicle Maintenance” In this example, your topics might include the following:</a:t>
            </a:r>
          </a:p>
          <a:p>
            <a:pPr algn="l"/>
            <a:r>
              <a:rPr lang="en-US" dirty="0" smtClean="0">
                <a:solidFill>
                  <a:schemeClr val="tx1"/>
                </a:solidFill>
              </a:rPr>
              <a:t>• Change the oil and oil filter</a:t>
            </a:r>
          </a:p>
          <a:p>
            <a:pPr algn="l"/>
            <a:r>
              <a:rPr lang="en-US" dirty="0" smtClean="0">
                <a:solidFill>
                  <a:schemeClr val="tx1"/>
                </a:solidFill>
              </a:rPr>
              <a:t>• Check and adjust engine timing</a:t>
            </a:r>
          </a:p>
          <a:p>
            <a:pPr algn="l"/>
            <a:r>
              <a:rPr lang="en-US" dirty="0" smtClean="0">
                <a:solidFill>
                  <a:schemeClr val="tx1"/>
                </a:solidFill>
              </a:rPr>
              <a:t>• Check and adjust valve clearances</a:t>
            </a:r>
          </a:p>
          <a:p>
            <a:pPr algn="l"/>
            <a:r>
              <a:rPr lang="en-US" dirty="0" smtClean="0">
                <a:solidFill>
                  <a:schemeClr val="tx1"/>
                </a:solidFill>
              </a:rPr>
              <a:t>• Check and replace the spark plugs</a:t>
            </a:r>
          </a:p>
          <a:p>
            <a:pPr algn="l"/>
            <a:r>
              <a:rPr lang="en-US" dirty="0" smtClean="0">
                <a:solidFill>
                  <a:schemeClr val="tx1"/>
                </a:solidFill>
              </a:rPr>
              <a:t>• Check fluid levels, belts, and hoses</a:t>
            </a:r>
          </a:p>
          <a:p>
            <a:pPr algn="l"/>
            <a:r>
              <a:rPr lang="en-US" dirty="0" smtClean="0">
                <a:solidFill>
                  <a:schemeClr val="tx1"/>
                </a:solidFill>
              </a:rPr>
              <a:t>Don’t worry about the order of the steps or how you’re going to get your visitors to go from one section to another.</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Web Site organisation Structures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Hierarchical structure </a:t>
            </a:r>
            <a:r>
              <a:rPr lang="en-US" dirty="0" smtClean="0">
                <a:hlinkClick r:id="rId2" action="ppaction://hlinksldjump"/>
              </a:rPr>
              <a:t>Figure 1.2</a:t>
            </a:r>
            <a:endParaRPr lang="en-US" dirty="0" smtClean="0"/>
          </a:p>
          <a:p>
            <a:r>
              <a:rPr lang="en-US" dirty="0" smtClean="0"/>
              <a:t>Linear structure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410200"/>
            <a:ext cx="6400800" cy="1066800"/>
          </a:xfrm>
        </p:spPr>
        <p:txBody>
          <a:bodyPr/>
          <a:lstStyle/>
          <a:p>
            <a:r>
              <a:rPr lang="en-US" b="1" dirty="0" smtClean="0">
                <a:solidFill>
                  <a:schemeClr val="tx1"/>
                </a:solidFill>
                <a:effectLst>
                  <a:outerShdw blurRad="38100" dist="38100" dir="2700000" algn="tl">
                    <a:srgbClr val="000000">
                      <a:alpha val="43137"/>
                    </a:srgbClr>
                  </a:outerShdw>
                </a:effectLst>
                <a:hlinkClick r:id="rId2" action="ppaction://hlinksldjump"/>
              </a:rPr>
              <a:t>Figure </a:t>
            </a:r>
            <a:r>
              <a:rPr lang="en-US" b="1" dirty="0" smtClean="0">
                <a:solidFill>
                  <a:schemeClr val="tx1"/>
                </a:solidFill>
                <a:effectLst>
                  <a:outerShdw blurRad="38100" dist="38100" dir="2700000" algn="tl">
                    <a:srgbClr val="000000">
                      <a:alpha val="43137"/>
                    </a:srgbClr>
                  </a:outerShdw>
                </a:effectLst>
              </a:rPr>
              <a:t>1.2</a:t>
            </a:r>
            <a:endParaRPr lang="en-US" b="1" dirty="0">
              <a:solidFill>
                <a:schemeClr val="tx1"/>
              </a:solidFill>
              <a:effectLst>
                <a:outerShdw blurRad="38100" dist="38100" dir="2700000" algn="tl">
                  <a:srgbClr val="000000">
                    <a:alpha val="43137"/>
                  </a:srgbClr>
                </a:outerShdw>
              </a:effectLst>
            </a:endParaRPr>
          </a:p>
        </p:txBody>
      </p:sp>
      <p:pic>
        <p:nvPicPr>
          <p:cNvPr id="4" name="Picture 3"/>
          <p:cNvPicPr/>
          <p:nvPr/>
        </p:nvPicPr>
        <p:blipFill>
          <a:blip r:embed="rId3" cstate="print"/>
          <a:srcRect/>
          <a:stretch>
            <a:fillRect/>
          </a:stretch>
        </p:blipFill>
        <p:spPr bwMode="auto">
          <a:xfrm>
            <a:off x="1676400" y="762000"/>
            <a:ext cx="58674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smtClean="0">
                <a:effectLst>
                  <a:outerShdw blurRad="38100" dist="38100" dir="2700000" algn="tl">
                    <a:srgbClr val="000000">
                      <a:alpha val="43137"/>
                    </a:srgbClr>
                  </a:outerShdw>
                </a:effectLst>
              </a:rPr>
              <a:t>Web Design &amp; Publishing</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1066800"/>
            <a:ext cx="8534400" cy="5791200"/>
          </a:xfrm>
        </p:spPr>
        <p:txBody>
          <a:bodyPr>
            <a:normAutofit lnSpcReduction="10000"/>
          </a:bodyPr>
          <a:lstStyle/>
          <a:p>
            <a:r>
              <a:rPr lang="en-US" b="1" dirty="0" smtClean="0">
                <a:solidFill>
                  <a:schemeClr val="tx1"/>
                </a:solidFill>
              </a:rPr>
              <a:t>Lesson 1</a:t>
            </a:r>
          </a:p>
          <a:p>
            <a:pPr algn="just"/>
            <a:r>
              <a:rPr lang="en-US" b="1" dirty="0" smtClean="0">
                <a:solidFill>
                  <a:schemeClr val="tx1"/>
                </a:solidFill>
              </a:rPr>
              <a:t>Introduction </a:t>
            </a:r>
          </a:p>
          <a:p>
            <a:pPr algn="just"/>
            <a:r>
              <a:rPr lang="en-US" dirty="0" smtClean="0">
                <a:solidFill>
                  <a:schemeClr val="tx1"/>
                </a:solidFill>
              </a:rPr>
              <a:t>Over </a:t>
            </a:r>
            <a:r>
              <a:rPr lang="en-US" dirty="0">
                <a:solidFill>
                  <a:schemeClr val="tx1"/>
                </a:solidFill>
              </a:rPr>
              <a:t>the past few years, the Web has become completely integrated into the fabric of society. Most businesses have Web sites, and </a:t>
            </a:r>
            <a:r>
              <a:rPr lang="en-US" dirty="0" smtClean="0">
                <a:solidFill>
                  <a:schemeClr val="tx1"/>
                </a:solidFill>
              </a:rPr>
              <a:t>it is uncommon to </a:t>
            </a:r>
            <a:r>
              <a:rPr lang="en-US" dirty="0">
                <a:solidFill>
                  <a:schemeClr val="tx1"/>
                </a:solidFill>
              </a:rPr>
              <a:t>see a commercial on television that </a:t>
            </a:r>
            <a:r>
              <a:rPr lang="en-US" dirty="0" smtClean="0">
                <a:solidFill>
                  <a:schemeClr val="tx1"/>
                </a:solidFill>
              </a:rPr>
              <a:t>does not </a:t>
            </a:r>
            <a:r>
              <a:rPr lang="en-US" dirty="0">
                <a:solidFill>
                  <a:schemeClr val="tx1"/>
                </a:solidFill>
              </a:rPr>
              <a:t>display a </a:t>
            </a:r>
            <a:r>
              <a:rPr lang="en-US" dirty="0" smtClean="0">
                <a:solidFill>
                  <a:schemeClr val="tx1"/>
                </a:solidFill>
              </a:rPr>
              <a:t>uniform resource locator (URL). </a:t>
            </a:r>
            <a:r>
              <a:rPr lang="en-US" dirty="0">
                <a:solidFill>
                  <a:schemeClr val="tx1"/>
                </a:solidFill>
              </a:rPr>
              <a:t>The simple fact that most people now know what a URL is speaks volumes. People who </a:t>
            </a:r>
            <a:r>
              <a:rPr lang="en-US" dirty="0" smtClean="0">
                <a:solidFill>
                  <a:schemeClr val="tx1"/>
                </a:solidFill>
              </a:rPr>
              <a:t>did not </a:t>
            </a:r>
            <a:r>
              <a:rPr lang="en-US" dirty="0">
                <a:solidFill>
                  <a:schemeClr val="tx1"/>
                </a:solidFill>
              </a:rPr>
              <a:t>know what the Internet was several years ago are now sending invitations using Web-based invitation services.</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6248400"/>
          </a:xfrm>
        </p:spPr>
        <p:txBody>
          <a:bodyPr>
            <a:normAutofit fontScale="92500" lnSpcReduction="20000"/>
          </a:bodyPr>
          <a:lstStyle/>
          <a:p>
            <a:r>
              <a:rPr lang="en-US" sz="5200" b="1" dirty="0" smtClean="0">
                <a:solidFill>
                  <a:schemeClr val="tx1"/>
                </a:solidFill>
                <a:effectLst>
                  <a:outerShdw blurRad="38100" dist="38100" dir="2700000" algn="tl">
                    <a:srgbClr val="000000">
                      <a:alpha val="43137"/>
                    </a:srgbClr>
                  </a:outerShdw>
                </a:effectLst>
              </a:rPr>
              <a:t>Linear</a:t>
            </a:r>
          </a:p>
          <a:p>
            <a:pPr algn="just"/>
            <a:r>
              <a:rPr lang="en-US" dirty="0" smtClean="0"/>
              <a:t> </a:t>
            </a:r>
            <a:r>
              <a:rPr lang="en-US" dirty="0" smtClean="0">
                <a:solidFill>
                  <a:schemeClr val="tx1"/>
                </a:solidFill>
              </a:rPr>
              <a:t>Another way to organize your documents is to use a linear or sequential organization, similar to how printed documents are organized. In a linear structure, as illustrated in </a:t>
            </a:r>
            <a:r>
              <a:rPr lang="en-US" dirty="0" smtClean="0">
                <a:solidFill>
                  <a:schemeClr val="tx1"/>
                </a:solidFill>
                <a:hlinkClick r:id="rId2" action="ppaction://hlinksldjump"/>
              </a:rPr>
              <a:t>Figure 1.3, </a:t>
            </a:r>
            <a:r>
              <a:rPr lang="en-US" dirty="0" smtClean="0">
                <a:solidFill>
                  <a:schemeClr val="tx1"/>
                </a:solidFill>
              </a:rPr>
              <a:t>the home page is the title or introduction, and each page follows sequentially from that structure. In a strict linear structure, links move from one page to another, </a:t>
            </a:r>
            <a:r>
              <a:rPr lang="en-US" dirty="0" err="1" smtClean="0">
                <a:solidFill>
                  <a:schemeClr val="tx1"/>
                </a:solidFill>
              </a:rPr>
              <a:t>typi</a:t>
            </a:r>
            <a:r>
              <a:rPr lang="en-US" dirty="0" smtClean="0">
                <a:solidFill>
                  <a:schemeClr val="tx1"/>
                </a:solidFill>
              </a:rPr>
              <a:t> cally forward and back. You also might want to include a link to Home that takes the user quickly back to the first page.</a:t>
            </a:r>
          </a:p>
          <a:p>
            <a:pPr algn="just"/>
            <a:r>
              <a:rPr lang="en-US" dirty="0" smtClean="0">
                <a:solidFill>
                  <a:schemeClr val="tx1"/>
                </a:solidFill>
              </a:rPr>
              <a:t>Context generally is easy to figure out in a linear structure simply because there are so few places to go.</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hlinkClick r:id="rId2" action="ppaction://hlinksldjump"/>
              </a:rPr>
              <a:t>Figure 1.3 </a:t>
            </a:r>
            <a:r>
              <a:rPr lang="en-US" dirty="0" smtClean="0">
                <a:solidFill>
                  <a:schemeClr val="tx1"/>
                </a:solidFill>
              </a:rPr>
              <a:t>Linear Organisation</a:t>
            </a:r>
            <a:endParaRPr lang="en-US" dirty="0">
              <a:solidFill>
                <a:schemeClr val="tx1"/>
              </a:solidFill>
            </a:endParaRPr>
          </a:p>
        </p:txBody>
      </p:sp>
      <p:pic>
        <p:nvPicPr>
          <p:cNvPr id="4" name="Picture 3"/>
          <p:cNvPicPr/>
          <p:nvPr/>
        </p:nvPicPr>
        <p:blipFill>
          <a:blip r:embed="rId3" cstate="print"/>
          <a:srcRect/>
          <a:stretch>
            <a:fillRect/>
          </a:stretch>
        </p:blipFill>
        <p:spPr bwMode="auto">
          <a:xfrm>
            <a:off x="2057400" y="914400"/>
            <a:ext cx="5943600" cy="2786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09600"/>
            <a:ext cx="8458200" cy="6096000"/>
          </a:xfrm>
        </p:spPr>
        <p:txBody>
          <a:bodyPr>
            <a:normAutofit/>
          </a:bodyPr>
          <a:lstStyle/>
          <a:p>
            <a:r>
              <a:rPr lang="en-US" sz="4800" b="1" dirty="0" smtClean="0">
                <a:solidFill>
                  <a:schemeClr val="tx1"/>
                </a:solidFill>
              </a:rPr>
              <a:t>Linear with alternatives </a:t>
            </a:r>
            <a:endParaRPr lang="en-US" sz="4800" dirty="0" smtClean="0">
              <a:solidFill>
                <a:schemeClr val="tx1"/>
              </a:solidFill>
            </a:endParaRPr>
          </a:p>
          <a:p>
            <a:pPr algn="just"/>
            <a:r>
              <a:rPr lang="en-US" sz="3600" dirty="0" smtClean="0">
                <a:solidFill>
                  <a:schemeClr val="tx1"/>
                </a:solidFill>
              </a:rPr>
              <a:t>You can soften the rigidity of a linear structure by enabling the visitors to deviate from the main path. You could, for example, have a linear structure with alternatives that branch out from a single point </a:t>
            </a:r>
            <a:r>
              <a:rPr lang="en-US" sz="3600" dirty="0" smtClean="0">
                <a:solidFill>
                  <a:schemeClr val="tx1"/>
                </a:solidFill>
                <a:hlinkClick r:id="rId2" action="ppaction://hlinksldjump"/>
              </a:rPr>
              <a:t>Figure 1.4</a:t>
            </a:r>
            <a:r>
              <a:rPr lang="en-US" sz="3600" dirty="0" smtClean="0">
                <a:solidFill>
                  <a:schemeClr val="tx1"/>
                </a:solidFill>
              </a:rPr>
              <a:t>. The offshoots can then rejoin the main branch at some point further down, or they can continue down their separate tracks until they each come to an end.</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876800"/>
            <a:ext cx="6400800" cy="1752600"/>
          </a:xfrm>
        </p:spPr>
        <p:txBody>
          <a:bodyPr/>
          <a:lstStyle/>
          <a:p>
            <a:r>
              <a:rPr lang="en-US" dirty="0" smtClean="0">
                <a:solidFill>
                  <a:schemeClr val="tx1"/>
                </a:solidFill>
                <a:hlinkClick r:id="rId2" action="ppaction://hlinksldjump"/>
              </a:rPr>
              <a:t>Figure 1.4 </a:t>
            </a:r>
            <a:r>
              <a:rPr lang="en-US" dirty="0" smtClean="0">
                <a:solidFill>
                  <a:schemeClr val="tx1"/>
                </a:solidFill>
              </a:rPr>
              <a:t>Linear with alternative</a:t>
            </a:r>
            <a:endParaRPr lang="en-US" dirty="0">
              <a:solidFill>
                <a:schemeClr val="tx1"/>
              </a:solidFill>
            </a:endParaRPr>
          </a:p>
        </p:txBody>
      </p:sp>
      <p:pic>
        <p:nvPicPr>
          <p:cNvPr id="4" name="Picture 3"/>
          <p:cNvPicPr/>
          <p:nvPr/>
        </p:nvPicPr>
        <p:blipFill>
          <a:blip r:embed="rId3" cstate="print"/>
          <a:srcRect/>
          <a:stretch>
            <a:fillRect/>
          </a:stretch>
        </p:blipFill>
        <p:spPr bwMode="auto">
          <a:xfrm>
            <a:off x="914400" y="381000"/>
            <a:ext cx="632460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smtClean="0"/>
              <a:t>Combination of Linear and Hierarchical</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382000" cy="5135563"/>
          </a:xfrm>
        </p:spPr>
        <p:txBody>
          <a:bodyPr/>
          <a:lstStyle/>
          <a:p>
            <a:pPr algn="just">
              <a:buNone/>
            </a:pPr>
            <a:r>
              <a:rPr lang="en-US" dirty="0" smtClean="0"/>
              <a:t>A popular form of document organization on the </a:t>
            </a:r>
          </a:p>
          <a:p>
            <a:pPr algn="just">
              <a:buNone/>
            </a:pPr>
            <a:r>
              <a:rPr lang="en-US" dirty="0" smtClean="0"/>
              <a:t>Web is a combination of a linear structure and </a:t>
            </a:r>
          </a:p>
          <a:p>
            <a:pPr algn="just">
              <a:buNone/>
            </a:pPr>
            <a:r>
              <a:rPr lang="en-US" dirty="0" smtClean="0"/>
              <a:t>a hierarchical one, as shown in </a:t>
            </a:r>
            <a:r>
              <a:rPr lang="en-US" dirty="0" smtClean="0">
                <a:hlinkClick r:id="rId2" action="ppaction://hlinksldjump"/>
              </a:rPr>
              <a:t>Figure 1.5 </a:t>
            </a:r>
            <a:r>
              <a:rPr lang="en-US" dirty="0" smtClean="0"/>
              <a:t>This </a:t>
            </a:r>
          </a:p>
          <a:p>
            <a:pPr algn="just">
              <a:buNone/>
            </a:pPr>
            <a:r>
              <a:rPr lang="en-US" dirty="0" smtClean="0"/>
              <a:t>structure occurs most often when very </a:t>
            </a:r>
          </a:p>
          <a:p>
            <a:pPr algn="just">
              <a:buNone/>
            </a:pPr>
            <a:r>
              <a:rPr lang="en-US" dirty="0" smtClean="0"/>
              <a:t> structured but linear documents are put online; </a:t>
            </a:r>
          </a:p>
          <a:p>
            <a:pPr algn="just">
              <a:buNone/>
            </a:pPr>
            <a:r>
              <a:rPr lang="en-US" dirty="0" smtClean="0"/>
              <a:t>the popular Frequently Asked Questions </a:t>
            </a:r>
          </a:p>
          <a:p>
            <a:pPr algn="just">
              <a:buNone/>
            </a:pPr>
            <a:r>
              <a:rPr lang="en-US" dirty="0" smtClean="0"/>
              <a:t>(FAQ) files use this structure.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400"/>
            <a:ext cx="8229600" cy="639763"/>
          </a:xfrm>
        </p:spPr>
        <p:txBody>
          <a:bodyPr>
            <a:normAutofit fontScale="92500"/>
          </a:bodyPr>
          <a:lstStyle/>
          <a:p>
            <a:pPr algn="ctr">
              <a:buNone/>
            </a:pPr>
            <a:r>
              <a:rPr lang="en-US" dirty="0" smtClean="0">
                <a:hlinkClick r:id="rId2" action="ppaction://hlinksldjump"/>
              </a:rPr>
              <a:t>Figure 1.5 </a:t>
            </a:r>
            <a:r>
              <a:rPr lang="en-US" dirty="0" smtClean="0"/>
              <a:t>Combination of linear with Hierarchical </a:t>
            </a:r>
            <a:endParaRPr lang="en-US" dirty="0"/>
          </a:p>
        </p:txBody>
      </p:sp>
      <p:pic>
        <p:nvPicPr>
          <p:cNvPr id="4" name="Picture 3"/>
          <p:cNvPicPr/>
          <p:nvPr/>
        </p:nvPicPr>
        <p:blipFill>
          <a:blip r:embed="rId3" cstate="print"/>
          <a:srcRect/>
          <a:stretch>
            <a:fillRect/>
          </a:stretch>
        </p:blipFill>
        <p:spPr bwMode="auto">
          <a:xfrm>
            <a:off x="2286000" y="457200"/>
            <a:ext cx="6205537" cy="3824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Web</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buNone/>
            </a:pPr>
            <a:r>
              <a:rPr lang="en-US" dirty="0" smtClean="0"/>
              <a:t>A Web is a set of documents with little or no </a:t>
            </a:r>
          </a:p>
          <a:p>
            <a:pPr algn="just">
              <a:buNone/>
            </a:pPr>
            <a:r>
              <a:rPr lang="en-US" dirty="0" smtClean="0"/>
              <a:t>actual overall structure; the only thing tying </a:t>
            </a:r>
          </a:p>
          <a:p>
            <a:pPr algn="just">
              <a:buNone/>
            </a:pPr>
            <a:r>
              <a:rPr lang="en-US" dirty="0" smtClean="0"/>
              <a:t>each page together is a link</a:t>
            </a:r>
            <a:r>
              <a:rPr lang="en-US" dirty="0" smtClean="0">
                <a:hlinkClick r:id="rId2" action="ppaction://hlinksldjump"/>
              </a:rPr>
              <a:t> Figure 1.6</a:t>
            </a:r>
            <a:r>
              <a:rPr lang="en-US" dirty="0" smtClean="0"/>
              <a:t> Visitors </a:t>
            </a:r>
          </a:p>
          <a:p>
            <a:pPr algn="just">
              <a:buNone/>
            </a:pPr>
            <a:r>
              <a:rPr lang="en-US" dirty="0" smtClean="0"/>
              <a:t>drift from document to document, following the </a:t>
            </a:r>
          </a:p>
          <a:p>
            <a:pPr algn="just">
              <a:buNone/>
            </a:pPr>
            <a:r>
              <a:rPr lang="en-US" dirty="0" smtClean="0"/>
              <a:t>links around.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257800"/>
            <a:ext cx="8229600" cy="1143000"/>
          </a:xfrm>
        </p:spPr>
        <p:txBody>
          <a:bodyPr/>
          <a:lstStyle/>
          <a:p>
            <a:r>
              <a:rPr lang="en-US" dirty="0" smtClean="0">
                <a:hlinkClick r:id="rId2" action="ppaction://hlinksldjump"/>
              </a:rPr>
              <a:t>Figure 1.6</a:t>
            </a:r>
            <a:r>
              <a:rPr lang="en-US" dirty="0" smtClean="0"/>
              <a:t> Web</a:t>
            </a:r>
            <a:endParaRPr lang="en-US" dirty="0"/>
          </a:p>
        </p:txBody>
      </p:sp>
      <p:pic>
        <p:nvPicPr>
          <p:cNvPr id="4" name="Content Placeholder 3"/>
          <p:cNvPicPr>
            <a:picLocks noGrp="1"/>
          </p:cNvPicPr>
          <p:nvPr>
            <p:ph idx="4294967295"/>
          </p:nvPr>
        </p:nvPicPr>
        <p:blipFill>
          <a:blip r:embed="rId3" cstate="print"/>
          <a:srcRect/>
          <a:stretch>
            <a:fillRect/>
          </a:stretch>
        </p:blipFill>
        <p:spPr bwMode="auto">
          <a:xfrm>
            <a:off x="0" y="304800"/>
            <a:ext cx="65532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rPr>
              <a:t>Quiz</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5715000"/>
          </a:xfrm>
        </p:spPr>
        <p:txBody>
          <a:bodyPr>
            <a:normAutofit fontScale="40000" lnSpcReduction="20000"/>
          </a:bodyPr>
          <a:lstStyle/>
          <a:p>
            <a:pPr algn="just"/>
            <a:r>
              <a:rPr lang="en-US" sz="8000" b="1" dirty="0" smtClean="0"/>
              <a:t>Question </a:t>
            </a:r>
            <a:r>
              <a:rPr lang="en-US" sz="8000" dirty="0" smtClean="0"/>
              <a:t>1. Who runs the Web? Who controls all these protocols? Who is in charge of all these?</a:t>
            </a:r>
          </a:p>
          <a:p>
            <a:pPr algn="just"/>
            <a:r>
              <a:rPr lang="en-US" sz="8000" b="1" dirty="0" smtClean="0"/>
              <a:t>Question 2.</a:t>
            </a:r>
            <a:r>
              <a:rPr lang="en-US" sz="8000" dirty="0" smtClean="0"/>
              <a:t>  I have heard that the Web changes so fast and that it is almost impossible to stay current, is this </a:t>
            </a:r>
            <a:r>
              <a:rPr lang="en-US" sz="8000" smtClean="0"/>
              <a:t>really true? </a:t>
            </a:r>
            <a:endParaRPr lang="en-US" sz="8000" dirty="0" smtClean="0"/>
          </a:p>
          <a:p>
            <a:pPr algn="just"/>
            <a:r>
              <a:rPr lang="en-US" sz="8000" b="1" dirty="0" smtClean="0"/>
              <a:t>Question 3</a:t>
            </a:r>
            <a:r>
              <a:rPr lang="en-US" sz="8000" dirty="0" smtClean="0"/>
              <a:t>. What’s a URL?</a:t>
            </a:r>
          </a:p>
          <a:p>
            <a:pPr algn="just"/>
            <a:r>
              <a:rPr lang="en-US" sz="8000" b="1" dirty="0" smtClean="0"/>
              <a:t>Question 4. </a:t>
            </a:r>
            <a:r>
              <a:rPr lang="en-US" sz="8000" dirty="0" smtClean="0"/>
              <a:t> What’s required to publish documents on the Web?</a:t>
            </a:r>
          </a:p>
          <a:p>
            <a:pPr algn="just"/>
            <a:r>
              <a:rPr lang="en-US" sz="8000" b="1" dirty="0" smtClean="0"/>
              <a:t>Question 5.   </a:t>
            </a:r>
            <a:r>
              <a:rPr lang="en-US" sz="8000" dirty="0" smtClean="0"/>
              <a:t>What if I don’t like any of the basic structures you talked about today?</a:t>
            </a:r>
          </a:p>
          <a:p>
            <a:pPr>
              <a:buNone/>
            </a:pPr>
            <a:r>
              <a:rPr lang="en-US" sz="8000" b="1" dirty="0" smtClean="0"/>
              <a:t/>
            </a:r>
            <a:br>
              <a:rPr lang="en-US" sz="8000" b="1" dirty="0" smtClean="0"/>
            </a:br>
            <a:r>
              <a:rPr lang="en-US" sz="8000" b="1" dirty="0" smtClean="0"/>
              <a:t> </a:t>
            </a:r>
            <a:endParaRPr lang="en-US" sz="8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b="1" dirty="0" smtClean="0">
                <a:effectLst>
                  <a:outerShdw blurRad="38100" dist="38100" dir="2700000" algn="tl">
                    <a:srgbClr val="000000">
                      <a:alpha val="43137"/>
                    </a:srgbClr>
                  </a:outerShdw>
                </a:effectLst>
              </a:rPr>
              <a:t>Advantages of taking this course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1066800"/>
            <a:ext cx="8534400" cy="5562600"/>
          </a:xfrm>
        </p:spPr>
        <p:txBody>
          <a:bodyPr>
            <a:normAutofit lnSpcReduction="10000"/>
          </a:bodyPr>
          <a:lstStyle/>
          <a:p>
            <a:pPr algn="just"/>
            <a:r>
              <a:rPr lang="en-US" dirty="0" smtClean="0">
                <a:solidFill>
                  <a:schemeClr val="tx1"/>
                </a:solidFill>
              </a:rPr>
              <a:t>There is more than enough information on the Web about how to publish Web sites like a seasoned professional. There are tutorials, reference sites, tons of examples, and free tools to make it easier to publish on the Web. However, the advantage of taking this course instead is that </a:t>
            </a:r>
            <a:r>
              <a:rPr lang="en-US" dirty="0" smtClean="0">
                <a:solidFill>
                  <a:schemeClr val="tx1"/>
                </a:solidFill>
                <a:effectLst>
                  <a:outerShdw blurRad="38100" dist="38100" dir="2700000" algn="tl">
                    <a:srgbClr val="000000">
                      <a:alpha val="43137"/>
                    </a:srgbClr>
                  </a:outerShdw>
                </a:effectLst>
              </a:rPr>
              <a:t>all the information you need to build Web sites is organized in this course and presented in an orderly fashion.</a:t>
            </a:r>
            <a:r>
              <a:rPr lang="en-US" dirty="0" smtClean="0">
                <a:solidFill>
                  <a:schemeClr val="tx1"/>
                </a:solidFill>
              </a:rPr>
              <a:t> It has everything you need to master HTML, publish sites to a server on the Web, create graphics for use on the Web, and keep your sites running smoothly.</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470025"/>
          </a:xfrm>
        </p:spPr>
        <p:txBody>
          <a:bodyPr/>
          <a:lstStyle/>
          <a:p>
            <a:r>
              <a:rPr lang="en-US" b="1" dirty="0" smtClean="0">
                <a:effectLst>
                  <a:outerShdw blurRad="38100" dist="38100" dir="2700000" algn="tl">
                    <a:srgbClr val="000000">
                      <a:alpha val="43137"/>
                    </a:srgbClr>
                  </a:outerShdw>
                </a:effectLst>
              </a:rPr>
              <a:t>Objectives</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762000"/>
            <a:ext cx="8610600" cy="6096000"/>
          </a:xfrm>
        </p:spPr>
        <p:txBody>
          <a:bodyPr>
            <a:normAutofit fontScale="85000" lnSpcReduction="20000"/>
          </a:bodyPr>
          <a:lstStyle/>
          <a:p>
            <a:pPr algn="just"/>
            <a:r>
              <a:rPr lang="en-US" dirty="0" smtClean="0">
                <a:solidFill>
                  <a:schemeClr val="tx1"/>
                </a:solidFill>
              </a:rPr>
              <a:t>At the end of this section, you would have learnt the following:</a:t>
            </a:r>
          </a:p>
          <a:p>
            <a:pPr algn="just"/>
            <a:r>
              <a:rPr lang="en-US" dirty="0" smtClean="0">
                <a:solidFill>
                  <a:schemeClr val="tx1"/>
                </a:solidFill>
              </a:rPr>
              <a:t>• What the World Wide Web is, and why it is really important</a:t>
            </a:r>
          </a:p>
          <a:p>
            <a:pPr algn="just"/>
            <a:r>
              <a:rPr lang="en-US" dirty="0" smtClean="0">
                <a:solidFill>
                  <a:schemeClr val="tx1"/>
                </a:solidFill>
              </a:rPr>
              <a:t>• What Web browsers do, and a couple of popular ones from which to choose</a:t>
            </a:r>
          </a:p>
          <a:p>
            <a:pPr algn="just"/>
            <a:r>
              <a:rPr lang="en-US" dirty="0" smtClean="0">
                <a:solidFill>
                  <a:schemeClr val="tx1"/>
                </a:solidFill>
              </a:rPr>
              <a:t>• What a Web server is, and why you need one</a:t>
            </a:r>
          </a:p>
          <a:p>
            <a:pPr algn="just"/>
            <a:r>
              <a:rPr lang="en-US" dirty="0" smtClean="0">
                <a:solidFill>
                  <a:schemeClr val="tx1"/>
                </a:solidFill>
              </a:rPr>
              <a:t>• Some information about uniform resource locators (URLs)</a:t>
            </a:r>
          </a:p>
          <a:p>
            <a:pPr algn="just"/>
            <a:r>
              <a:rPr lang="en-US" dirty="0" smtClean="0">
                <a:solidFill>
                  <a:schemeClr val="tx1"/>
                </a:solidFill>
              </a:rPr>
              <a:t>• Learn the differences between a Web server, a Web site, a Web page, and a home page</a:t>
            </a:r>
          </a:p>
          <a:p>
            <a:pPr algn="just"/>
            <a:r>
              <a:rPr lang="en-US" dirty="0" smtClean="0">
                <a:solidFill>
                  <a:schemeClr val="tx1"/>
                </a:solidFill>
              </a:rPr>
              <a:t>• Think about the information (content) you want to put on the Web</a:t>
            </a:r>
          </a:p>
          <a:p>
            <a:pPr algn="just"/>
            <a:r>
              <a:rPr lang="en-US" dirty="0" smtClean="0">
                <a:solidFill>
                  <a:schemeClr val="tx1"/>
                </a:solidFill>
              </a:rPr>
              <a:t>• Set the goals for the Web site</a:t>
            </a:r>
          </a:p>
          <a:p>
            <a:pPr algn="just"/>
            <a:r>
              <a:rPr lang="en-US" dirty="0" smtClean="0">
                <a:solidFill>
                  <a:schemeClr val="tx1"/>
                </a:solidFill>
              </a:rPr>
              <a:t>• Organize your content into the main topics</a:t>
            </a:r>
          </a:p>
          <a:p>
            <a:pPr algn="just"/>
            <a:r>
              <a:rPr lang="en-US" dirty="0" smtClean="0">
                <a:solidFill>
                  <a:schemeClr val="tx1"/>
                </a:solidFill>
              </a:rPr>
              <a:t>• Come up with a general structure for pages and topics</a:t>
            </a:r>
          </a:p>
          <a:p>
            <a:pPr algn="just"/>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458200" cy="6400800"/>
          </a:xfrm>
        </p:spPr>
        <p:txBody>
          <a:bodyPr>
            <a:normAutofit fontScale="85000" lnSpcReduction="10000"/>
          </a:bodyPr>
          <a:lstStyle/>
          <a:p>
            <a:r>
              <a:rPr lang="en-US" b="1" dirty="0" smtClean="0">
                <a:solidFill>
                  <a:schemeClr val="tx1"/>
                </a:solidFill>
              </a:rPr>
              <a:t>Definition of WWW</a:t>
            </a:r>
            <a:endParaRPr lang="en-US" dirty="0" smtClean="0">
              <a:solidFill>
                <a:schemeClr val="tx1"/>
              </a:solidFill>
            </a:endParaRPr>
          </a:p>
          <a:p>
            <a:pPr algn="just"/>
            <a:r>
              <a:rPr lang="en-US" dirty="0" smtClean="0">
                <a:solidFill>
                  <a:schemeClr val="tx1"/>
                </a:solidFill>
              </a:rPr>
              <a:t>World Wide Web is a </a:t>
            </a:r>
            <a:r>
              <a:rPr lang="en-US" dirty="0" smtClean="0">
                <a:solidFill>
                  <a:srgbClr val="FF0000"/>
                </a:solidFill>
                <a:effectLst>
                  <a:outerShdw blurRad="38100" dist="38100" dir="2700000" algn="tl">
                    <a:srgbClr val="000000">
                      <a:alpha val="43137"/>
                    </a:srgbClr>
                  </a:outerShdw>
                </a:effectLst>
              </a:rPr>
              <a:t>global, interactive, dynamic, cross-platform, distributed, graphical hypertext information system </a:t>
            </a:r>
            <a:r>
              <a:rPr lang="en-US" dirty="0" smtClean="0">
                <a:solidFill>
                  <a:schemeClr val="tx1"/>
                </a:solidFill>
              </a:rPr>
              <a:t>that runs over the Internet. Unless you understand all these words and how they fit together, this description may not make much sense.</a:t>
            </a:r>
          </a:p>
          <a:p>
            <a:pPr algn="just"/>
            <a:r>
              <a:rPr lang="en-US" b="1" dirty="0" smtClean="0">
                <a:solidFill>
                  <a:schemeClr val="tx1"/>
                </a:solidFill>
              </a:rPr>
              <a:t>The meaning of Hypertext</a:t>
            </a:r>
            <a:endParaRPr lang="en-US" dirty="0" smtClean="0">
              <a:solidFill>
                <a:schemeClr val="tx1"/>
              </a:solidFill>
            </a:endParaRPr>
          </a:p>
          <a:p>
            <a:pPr lvl="0" algn="just">
              <a:buFont typeface="Arial" pitchFamily="34" charset="0"/>
              <a:buChar char="•"/>
            </a:pPr>
            <a:r>
              <a:rPr lang="en-US" dirty="0" smtClean="0">
                <a:solidFill>
                  <a:schemeClr val="tx1"/>
                </a:solidFill>
              </a:rPr>
              <a:t>The Web Is a Hypertext Information System. The idea behind hypertext is that instead of reading text in a rigid, linear structure (such as a book), you can skip easily from one point to another. You can get more information, go back, jump to other topics, and navigate through the text based on what interests you at the time.</a:t>
            </a:r>
          </a:p>
          <a:p>
            <a:pPr lvl="0" algn="just">
              <a:buFont typeface="Arial" pitchFamily="34" charset="0"/>
              <a:buChar char="•"/>
            </a:pPr>
            <a:r>
              <a:rPr lang="en-US" dirty="0" smtClean="0">
                <a:solidFill>
                  <a:schemeClr val="tx1"/>
                </a:solidFill>
              </a:rPr>
              <a:t>Hypertext enables you to read and navigate text and visual information in a non-linear way, based on what you want to know next.</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686800" cy="6248400"/>
          </a:xfrm>
        </p:spPr>
        <p:txBody>
          <a:bodyPr>
            <a:normAutofit fontScale="92500" lnSpcReduction="20000"/>
          </a:bodyPr>
          <a:lstStyle/>
          <a:p>
            <a:r>
              <a:rPr lang="en-US" b="1" dirty="0" smtClean="0">
                <a:solidFill>
                  <a:schemeClr val="tx1"/>
                </a:solidFill>
              </a:rPr>
              <a:t>The meaning of graphics</a:t>
            </a:r>
            <a:endParaRPr lang="en-US" dirty="0" smtClean="0">
              <a:solidFill>
                <a:schemeClr val="tx1"/>
              </a:solidFill>
            </a:endParaRPr>
          </a:p>
          <a:p>
            <a:pPr algn="just"/>
            <a:r>
              <a:rPr lang="en-US" dirty="0" smtClean="0">
                <a:solidFill>
                  <a:schemeClr val="tx1"/>
                </a:solidFill>
              </a:rPr>
              <a:t>The Web was Graphically difficult to Navigate in the early days, using the Internet involved simple text-only applications. You had to navigate the Internet’s various services using typed commands and difficult tools. Although plenty of information was available on the Net, it was not necessarily pretty to look at. Then came the first graphical Web browser: </a:t>
            </a:r>
            <a:r>
              <a:rPr lang="en-US" dirty="0" smtClean="0">
                <a:solidFill>
                  <a:srgbClr val="FF0000"/>
                </a:solidFill>
                <a:effectLst>
                  <a:outerShdw blurRad="38100" dist="38100" dir="2700000" algn="tl">
                    <a:srgbClr val="000000">
                      <a:alpha val="43137"/>
                    </a:srgbClr>
                  </a:outerShdw>
                </a:effectLst>
              </a:rPr>
              <a:t>Mosaic.</a:t>
            </a:r>
            <a:r>
              <a:rPr lang="en-US" dirty="0" smtClean="0">
                <a:solidFill>
                  <a:schemeClr val="tx1"/>
                </a:solidFill>
              </a:rPr>
              <a:t> It paved the way for the Web to display both text and graphics in full color on the same page. The ability to create </a:t>
            </a:r>
            <a:r>
              <a:rPr lang="en-US" dirty="0" smtClean="0">
                <a:solidFill>
                  <a:srgbClr val="FF0000"/>
                </a:solidFill>
              </a:rPr>
              <a:t>complex, attractive pages which looks like those founds in books, magazines, and newspapers propelled the popularity of the Web. </a:t>
            </a:r>
            <a:r>
              <a:rPr lang="en-US" dirty="0" smtClean="0">
                <a:solidFill>
                  <a:schemeClr val="tx1"/>
                </a:solidFill>
              </a:rPr>
              <a:t>These days, the Web offers such a wide degree of capabilities that people are writing Web applications that replace desktop applications.</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400800"/>
          </a:xfrm>
        </p:spPr>
        <p:txBody>
          <a:bodyPr>
            <a:normAutofit fontScale="85000" lnSpcReduction="10000"/>
          </a:bodyPr>
          <a:lstStyle/>
          <a:p>
            <a:r>
              <a:rPr lang="en-US" b="1" dirty="0" smtClean="0">
                <a:solidFill>
                  <a:schemeClr val="tx1"/>
                </a:solidFill>
              </a:rPr>
              <a:t>The meaning of Browser</a:t>
            </a:r>
            <a:endParaRPr lang="en-US" dirty="0" smtClean="0">
              <a:solidFill>
                <a:schemeClr val="tx1"/>
              </a:solidFill>
            </a:endParaRPr>
          </a:p>
          <a:p>
            <a:pPr algn="just"/>
            <a:r>
              <a:rPr lang="en-US" dirty="0" smtClean="0">
                <a:solidFill>
                  <a:schemeClr val="tx1"/>
                </a:solidFill>
              </a:rPr>
              <a:t>A browser is used to view and navigate Web pages and other information on the World Wide Web. Currently, the most popular browser is Microsoft Internet Explorer. It’s considered a part of Microsoft Windows and a version of it is also bundled with Mac OS X.</a:t>
            </a:r>
          </a:p>
          <a:p>
            <a:r>
              <a:rPr lang="en-US" b="1" dirty="0" smtClean="0">
                <a:solidFill>
                  <a:schemeClr val="tx1"/>
                </a:solidFill>
              </a:rPr>
              <a:t>The meaning of cross-platform</a:t>
            </a:r>
            <a:endParaRPr lang="en-US" dirty="0" smtClean="0">
              <a:solidFill>
                <a:schemeClr val="tx1"/>
              </a:solidFill>
            </a:endParaRPr>
          </a:p>
          <a:p>
            <a:pPr algn="just"/>
            <a:r>
              <a:rPr lang="en-US" dirty="0" smtClean="0">
                <a:solidFill>
                  <a:schemeClr val="tx1"/>
                </a:solidFill>
              </a:rPr>
              <a:t>Cross-platform means that you can access Web information equally well from any computer hardware running any operating system using any display. The Web Is Cross-Platform If you can access the Internet, you can access the World Wide Web, regardless of whether you are working on a low-end PC or a fancy expensive workstation. </a:t>
            </a:r>
            <a:r>
              <a:rPr lang="en-US" b="1" dirty="0" smtClean="0">
                <a:solidFill>
                  <a:srgbClr val="FF0000"/>
                </a:solidFill>
              </a:rPr>
              <a:t>More recently, people began accessing the Internet through their mobile phones, portable hand-held PCs, and personal information managers.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86800" cy="6705600"/>
          </a:xfrm>
        </p:spPr>
        <p:txBody>
          <a:bodyPr>
            <a:normAutofit fontScale="85000" lnSpcReduction="10000"/>
          </a:bodyPr>
          <a:lstStyle/>
          <a:p>
            <a:r>
              <a:rPr lang="en-US" b="1" dirty="0" smtClean="0">
                <a:solidFill>
                  <a:schemeClr val="tx1"/>
                </a:solidFill>
                <a:effectLst>
                  <a:outerShdw blurRad="38100" dist="38100" dir="2700000" algn="tl">
                    <a:srgbClr val="000000">
                      <a:alpha val="43137"/>
                    </a:srgbClr>
                  </a:outerShdw>
                </a:effectLst>
              </a:rPr>
              <a:t>Definitions of web servers, web site and </a:t>
            </a:r>
            <a:r>
              <a:rPr lang="en-US" b="1" dirty="0" err="1" smtClean="0">
                <a:solidFill>
                  <a:schemeClr val="tx1"/>
                </a:solidFill>
                <a:effectLst>
                  <a:outerShdw blurRad="38100" dist="38100" dir="2700000" algn="tl">
                    <a:srgbClr val="000000">
                      <a:alpha val="43137"/>
                    </a:srgbClr>
                  </a:outerShdw>
                </a:effectLst>
              </a:rPr>
              <a:t>url</a:t>
            </a:r>
            <a:endParaRPr lang="en-US" dirty="0" smtClean="0">
              <a:solidFill>
                <a:schemeClr val="tx1"/>
              </a:solidFill>
              <a:effectLst>
                <a:outerShdw blurRad="38100" dist="38100" dir="2700000" algn="tl">
                  <a:srgbClr val="000000">
                    <a:alpha val="43137"/>
                  </a:srgbClr>
                </a:outerShdw>
              </a:effectLst>
            </a:endParaRPr>
          </a:p>
          <a:p>
            <a:pPr algn="just"/>
            <a:r>
              <a:rPr lang="en-US" dirty="0" smtClean="0">
                <a:solidFill>
                  <a:schemeClr val="tx1"/>
                </a:solidFill>
              </a:rPr>
              <a:t>A </a:t>
            </a:r>
            <a:r>
              <a:rPr lang="en-US" b="1" dirty="0" smtClean="0">
                <a:solidFill>
                  <a:schemeClr val="tx1"/>
                </a:solidFill>
              </a:rPr>
              <a:t>Web server </a:t>
            </a:r>
            <a:r>
              <a:rPr lang="en-US" dirty="0" smtClean="0">
                <a:solidFill>
                  <a:schemeClr val="tx1"/>
                </a:solidFill>
              </a:rPr>
              <a:t>is just a computer that listens to requests from Web browsers and responds to that request.</a:t>
            </a:r>
          </a:p>
          <a:p>
            <a:pPr algn="just"/>
            <a:r>
              <a:rPr lang="en-US" b="1" dirty="0" smtClean="0">
                <a:solidFill>
                  <a:schemeClr val="tx1"/>
                </a:solidFill>
              </a:rPr>
              <a:t>A Web site </a:t>
            </a:r>
            <a:r>
              <a:rPr lang="en-US" dirty="0" smtClean="0">
                <a:solidFill>
                  <a:schemeClr val="tx1"/>
                </a:solidFill>
              </a:rPr>
              <a:t>is a location on the Web that publishes some kind of information. When you view a Web page, your browser connects to that Web site to get that information.</a:t>
            </a:r>
          </a:p>
          <a:p>
            <a:pPr algn="just"/>
            <a:r>
              <a:rPr lang="en-US" dirty="0" smtClean="0">
                <a:solidFill>
                  <a:schemeClr val="tx1"/>
                </a:solidFill>
              </a:rPr>
              <a:t>Each Web site, and each page or bit of information on that site, has a unique address. This address is called a uniform resource locator or URL. When people tell you to visit a site at http://www.bbcock.edu.ng, they have just given you a URL.</a:t>
            </a:r>
          </a:p>
          <a:p>
            <a:pPr algn="just"/>
            <a:r>
              <a:rPr lang="en-US" dirty="0" smtClean="0">
                <a:solidFill>
                  <a:schemeClr val="tx1"/>
                </a:solidFill>
              </a:rPr>
              <a:t>The </a:t>
            </a:r>
            <a:r>
              <a:rPr lang="en-US" b="1" dirty="0" smtClean="0">
                <a:solidFill>
                  <a:schemeClr val="tx1"/>
                </a:solidFill>
              </a:rPr>
              <a:t>Web Is Dynamic </a:t>
            </a:r>
            <a:r>
              <a:rPr lang="en-US" dirty="0" smtClean="0">
                <a:solidFill>
                  <a:schemeClr val="tx1"/>
                </a:solidFill>
              </a:rPr>
              <a:t>If you want a permanent copy of some information that is stored on the Web, you have to save it locally because the publisher (or anyone else with appropriate access to that server) can go back and change any of that information whenever he/she wants.</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en-US" b="1" dirty="0" smtClean="0">
                <a:effectLst>
                  <a:outerShdw blurRad="38100" dist="38100" dir="2700000" algn="tl">
                    <a:srgbClr val="000000">
                      <a:alpha val="43137"/>
                    </a:srgbClr>
                  </a:outerShdw>
                </a:effectLst>
              </a:rPr>
              <a:t>Example of Dynamic web site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914400"/>
            <a:ext cx="8686800" cy="5943600"/>
          </a:xfrm>
        </p:spPr>
        <p:txBody>
          <a:bodyPr>
            <a:normAutofit/>
          </a:bodyPr>
          <a:lstStyle/>
          <a:p>
            <a:pPr algn="just"/>
            <a:r>
              <a:rPr lang="en-US" dirty="0" smtClean="0">
                <a:solidFill>
                  <a:schemeClr val="tx1"/>
                </a:solidFill>
              </a:rPr>
              <a:t>Consider a book published and distributed entirely online, such as Thinking in Java by Bruce </a:t>
            </a:r>
            <a:r>
              <a:rPr lang="en-US" dirty="0" err="1" smtClean="0">
                <a:solidFill>
                  <a:schemeClr val="tx1"/>
                </a:solidFill>
              </a:rPr>
              <a:t>Eckel</a:t>
            </a:r>
            <a:r>
              <a:rPr lang="en-US" dirty="0" smtClean="0">
                <a:solidFill>
                  <a:schemeClr val="tx1"/>
                </a:solidFill>
              </a:rPr>
              <a:t> (which you can find at www.mindview.net/Books/TIJ/). He can correct any mistakes in the book and simply upload the revised text to his Web site, making it instantly available to his readers. He can document new features of Java and include them in the latest version of the book on his site. </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2288</Words>
  <Application>Microsoft Office PowerPoint</Application>
  <PresentationFormat>On-screen Show (4:3)</PresentationFormat>
  <Paragraphs>117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Web Design &amp; Publishing</vt:lpstr>
      <vt:lpstr>Web Design &amp; Publishing</vt:lpstr>
      <vt:lpstr>Advantages of taking this course</vt:lpstr>
      <vt:lpstr>Objectives</vt:lpstr>
      <vt:lpstr>Slide 5</vt:lpstr>
      <vt:lpstr>Slide 6</vt:lpstr>
      <vt:lpstr>Slide 7</vt:lpstr>
      <vt:lpstr>Slide 8</vt:lpstr>
      <vt:lpstr>Example of Dynamic web site</vt:lpstr>
      <vt:lpstr>Characteristics of the web </vt:lpstr>
      <vt:lpstr>Characteristics Cont’d</vt:lpstr>
      <vt:lpstr>Slide 12</vt:lpstr>
      <vt:lpstr>Functions of the web browser </vt:lpstr>
      <vt:lpstr>Other Definitions</vt:lpstr>
      <vt:lpstr>Slide 15</vt:lpstr>
      <vt:lpstr>Content to display on the web  </vt:lpstr>
      <vt:lpstr>Slide 17</vt:lpstr>
      <vt:lpstr>Web Site organisation Structures</vt:lpstr>
      <vt:lpstr>Slide 19</vt:lpstr>
      <vt:lpstr>Slide 20</vt:lpstr>
      <vt:lpstr>Slide 21</vt:lpstr>
      <vt:lpstr>Slide 22</vt:lpstr>
      <vt:lpstr>Slide 23</vt:lpstr>
      <vt:lpstr>Combination of Linear and Hierarchical </vt:lpstr>
      <vt:lpstr>Slide 25</vt:lpstr>
      <vt:lpstr>Web </vt:lpstr>
      <vt:lpstr>Figure 1.6 Web</vt:lpstr>
      <vt:lpstr>Quiz</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elearning2</dc:creator>
  <cp:lastModifiedBy>elearning2</cp:lastModifiedBy>
  <cp:revision>109</cp:revision>
  <dcterms:created xsi:type="dcterms:W3CDTF">2015-08-30T14:02:55Z</dcterms:created>
  <dcterms:modified xsi:type="dcterms:W3CDTF">2015-09-16T08:07:24Z</dcterms:modified>
</cp:coreProperties>
</file>